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10064" r:id="rId3"/>
    <p:sldId id="260" r:id="rId4"/>
    <p:sldId id="10060" r:id="rId5"/>
    <p:sldId id="10067" r:id="rId6"/>
    <p:sldId id="10069" r:id="rId7"/>
    <p:sldId id="10077" r:id="rId8"/>
    <p:sldId id="10065" r:id="rId9"/>
    <p:sldId id="10063" r:id="rId10"/>
    <p:sldId id="10066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3FF"/>
    <a:srgbClr val="0043DE"/>
    <a:srgbClr val="FEFBFB"/>
    <a:srgbClr val="FAA70C"/>
    <a:srgbClr val="C7C7C7"/>
    <a:srgbClr val="323232"/>
    <a:srgbClr val="5A5A5A"/>
    <a:srgbClr val="003D9C"/>
    <a:srgbClr val="006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95"/>
    <p:restoredTop sz="93421"/>
  </p:normalViewPr>
  <p:slideViewPr>
    <p:cSldViewPr snapToGrid="0" snapToObjects="1">
      <p:cViewPr varScale="1">
        <p:scale>
          <a:sx n="110" d="100"/>
          <a:sy n="110" d="100"/>
        </p:scale>
        <p:origin x="192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B5589-1BBA-1043-B860-4A1C839E5607}" type="datetimeFigureOut">
              <a:rPr lang="en-US" smtClean="0"/>
              <a:t>12/2/21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BD7AF-FC21-364C-8CA8-EC2C083A1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8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CBD7AF-FC21-364C-8CA8-EC2C083A1A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48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CBD7AF-FC21-364C-8CA8-EC2C083A1A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49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CBD7AF-FC21-364C-8CA8-EC2C083A1A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88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CBD7AF-FC21-364C-8CA8-EC2C083A1A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15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CBD7AF-FC21-364C-8CA8-EC2C083A1A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42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CBD7AF-FC21-364C-8CA8-EC2C083A1A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8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CBD7AF-FC21-364C-8CA8-EC2C083A1A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11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CBD7AF-FC21-364C-8CA8-EC2C083A1A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98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CBD7AF-FC21-364C-8CA8-EC2C083A1A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14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7178F-5FE6-314C-BFE5-4493ACB7F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F15497-2964-BF41-83C6-B7C3EC322E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9305A-9FF5-F948-AB16-D56CC31C2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D7FA-FDE1-9143-8FC5-1C8B519366D6}" type="datetimeFigureOut">
              <a:rPr lang="en-US" smtClean="0"/>
              <a:t>12/2/21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19FA3-0333-E243-9D04-8C74A159A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59F41-0831-834D-80A0-9D48E2EE0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1A8D-3062-F348-B41B-ACEEA5399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3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D9518-BF59-1D43-9C26-A7F8CD264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1CA0A5-4A42-8B41-BA99-06F31F2FF4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147BB-2843-8B47-B71C-F35C1D685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D7FA-FDE1-9143-8FC5-1C8B519366D6}" type="datetimeFigureOut">
              <a:rPr lang="en-US" smtClean="0"/>
              <a:t>12/2/21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F420D-173E-B94C-8989-EF5833E1C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60B07-6AF5-3843-9C4F-740D4ABE7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1A8D-3062-F348-B41B-ACEEA5399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87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EFB5B5-589B-5A45-BD2E-5B6274A7F0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6E349B-664A-E94C-AE7C-1BA3358DB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2AB2D-6915-DA40-B2D0-2DE11A8BB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D7FA-FDE1-9143-8FC5-1C8B519366D6}" type="datetimeFigureOut">
              <a:rPr lang="en-US" smtClean="0"/>
              <a:t>12/2/21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995B2-5FF3-C348-84EE-7A0FCB154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88D95-608A-324C-B7D0-47DA4B3ED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1A8D-3062-F348-B41B-ACEEA5399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85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8AF07-F537-E344-91A2-19C44565F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9B6F7-71F1-4E41-A184-2191F6FC5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BE14F-BDB7-E945-B051-4E85E6248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D7FA-FDE1-9143-8FC5-1C8B519366D6}" type="datetimeFigureOut">
              <a:rPr lang="en-US" smtClean="0"/>
              <a:t>12/2/21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F9AEC-90E6-9348-A38C-C78CA8AD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5E0D2-C2F7-D743-8BC6-711F60B24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1A8D-3062-F348-B41B-ACEEA5399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05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F6281-CC2E-EC41-A4CB-CF780BCF6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E692F-2FEB-824C-9021-ED928CCBF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F6246-2ED6-1543-8975-14DFEC684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D7FA-FDE1-9143-8FC5-1C8B519366D6}" type="datetimeFigureOut">
              <a:rPr lang="en-US" smtClean="0"/>
              <a:t>12/2/21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42234-C0C7-C44A-B7C6-8144FA695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5D9EF-84E6-6547-8F9E-7AB8E66B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1A8D-3062-F348-B41B-ACEEA5399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95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073C9-54BE-1F4B-8CC3-49E71944D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3D59C-1747-7E4C-A85B-1B8837C7F5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B6E16-E06D-724D-B119-AF3179EDF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48BB29-3599-604E-8FCA-55072F36B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D7FA-FDE1-9143-8FC5-1C8B519366D6}" type="datetimeFigureOut">
              <a:rPr lang="en-US" smtClean="0"/>
              <a:t>12/2/21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90B33-A80B-DC4C-BBA8-6B76B77C8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83F486-9754-2A43-BA5A-492C3AED3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1A8D-3062-F348-B41B-ACEEA5399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65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51493-C049-124E-968B-E7BF85253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6C4619-B292-E749-B66F-B02080D93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CF7A01-55E3-F54D-B14E-0F120952E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16A83F-9358-724B-9B95-01BEF409FF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2D1FF7-1942-D848-B78E-6B0CD638A6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BA4634-F977-1947-897B-19345BCB3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D7FA-FDE1-9143-8FC5-1C8B519366D6}" type="datetimeFigureOut">
              <a:rPr lang="en-US" smtClean="0"/>
              <a:t>12/2/21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E39D57-CBC0-1C46-A9B7-CD2B79CCD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D26BD7-84FD-0242-B16A-937FA1BB5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1A8D-3062-F348-B41B-ACEEA5399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37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B8811-FA5E-3241-B5DA-126F15D52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D0FCF0-079C-B048-87CB-67A02101F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D7FA-FDE1-9143-8FC5-1C8B519366D6}" type="datetimeFigureOut">
              <a:rPr lang="en-US" smtClean="0"/>
              <a:t>12/2/21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43E466-61A9-D54D-B624-2E54B5D30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38DBE1-B42F-0941-A583-902DF5FD4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1A8D-3062-F348-B41B-ACEEA5399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63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D0D60B-BA6F-5D4D-B4FD-795E6593D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D7FA-FDE1-9143-8FC5-1C8B519366D6}" type="datetimeFigureOut">
              <a:rPr lang="en-US" smtClean="0"/>
              <a:t>12/2/21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CFD60E-26A1-304E-9C83-3B12A06C1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36ED0-9B9C-0148-A826-C70AA9E47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1A8D-3062-F348-B41B-ACEEA5399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32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9C208-A8B4-5C4B-9265-DD0CD61D1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AE822-3FE3-6545-81CF-DC7977B03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F39F6C-7AB7-C141-9369-ECA03388B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4376CB-0732-0346-A763-6C87A7458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D7FA-FDE1-9143-8FC5-1C8B519366D6}" type="datetimeFigureOut">
              <a:rPr lang="en-US" smtClean="0"/>
              <a:t>12/2/21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8FD793-B568-D148-84F5-E3DE9E0D9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0CADE2-D902-AE4C-A5D7-3EBC29CDC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1A8D-3062-F348-B41B-ACEEA5399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3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5C3AA-1F01-B745-A8F5-C62CADAD5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E26A63-E5C6-754C-ABC0-9AC3701533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C9F962-5E96-2F42-B430-499CEE6D8B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27E850-8F8A-FC47-B664-FB97AC226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D7FA-FDE1-9143-8FC5-1C8B519366D6}" type="datetimeFigureOut">
              <a:rPr lang="en-US" smtClean="0"/>
              <a:t>12/2/21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482540-08D1-104C-BC55-41F6B7042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4C9569-0F2C-C744-AAFC-2FD9FD447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1A8D-3062-F348-B41B-ACEEA5399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6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E15860-B221-F141-B082-5C6A18548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7C898-4A1A-3A49-A4D5-B113A36F8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61332-F776-1D45-98F5-EBD4B05C0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8D7FA-FDE1-9143-8FC5-1C8B519366D6}" type="datetimeFigureOut">
              <a:rPr lang="en-US" smtClean="0"/>
              <a:t>12/2/21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71B3A-A82A-3946-9AA2-63667F1CD7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4F657-CD24-D04E-8031-E309D99844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A1A8D-3062-F348-B41B-ACEEA5399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bm.biz/4q21-westz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ibm-zcouncil.com/events/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ibm.biz/4q21-westz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ibm.biz/4q21-westz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4E713D-F402-7248-92B8-C3BA26845A57}"/>
              </a:ext>
            </a:extLst>
          </p:cNvPr>
          <p:cNvSpPr/>
          <p:nvPr/>
        </p:nvSpPr>
        <p:spPr>
          <a:xfrm>
            <a:off x="0" y="-7743"/>
            <a:ext cx="12192000" cy="5589264"/>
          </a:xfrm>
          <a:prstGeom prst="rect">
            <a:avLst/>
          </a:prstGeom>
          <a:solidFill>
            <a:srgbClr val="004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B7045E5-43EB-E740-8175-18A5F7C88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3772" y="852768"/>
            <a:ext cx="4254392" cy="54069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8EB84C2-D737-CE46-B782-2EFE1729B86D}"/>
              </a:ext>
            </a:extLst>
          </p:cNvPr>
          <p:cNvSpPr/>
          <p:nvPr/>
        </p:nvSpPr>
        <p:spPr>
          <a:xfrm>
            <a:off x="0" y="5589264"/>
            <a:ext cx="12192000" cy="12687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887689-2FF8-524E-A318-3C3FC29BAD8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8730" y="1314450"/>
            <a:ext cx="2632122" cy="34590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CF251A0-F7DF-6A4C-BE60-7DAA89CDCBEB}"/>
              </a:ext>
            </a:extLst>
          </p:cNvPr>
          <p:cNvSpPr txBox="1"/>
          <p:nvPr/>
        </p:nvSpPr>
        <p:spPr>
          <a:xfrm>
            <a:off x="743919" y="2167619"/>
            <a:ext cx="8043620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IBM Plex Sans"/>
                <a:ea typeface="Helvetica Neue" panose="02000503000000020004" pitchFamily="2" charset="0"/>
                <a:cs typeface="Helvetica Neue" panose="02000503000000020004" pitchFamily="2" charset="0"/>
              </a:rPr>
              <a:t>IBM Z Council</a:t>
            </a:r>
            <a:br>
              <a:rPr lang="en-US" sz="4800" b="1" dirty="0">
                <a:latin typeface="IBM Plex Sans" panose="020B0503050203000203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4800" b="1" dirty="0">
                <a:solidFill>
                  <a:schemeClr val="bg1"/>
                </a:solidFill>
                <a:latin typeface="IBM Plex Sans"/>
                <a:ea typeface="Helvetica Neue" panose="02000503000000020004" pitchFamily="2" charset="0"/>
                <a:cs typeface="Helvetica Neue" panose="02000503000000020004" pitchFamily="2" charset="0"/>
              </a:rPr>
              <a:t>West Coast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893AB8-926C-464A-908D-007BC5384C37}"/>
              </a:ext>
            </a:extLst>
          </p:cNvPr>
          <p:cNvSpPr txBox="1"/>
          <p:nvPr/>
        </p:nvSpPr>
        <p:spPr>
          <a:xfrm>
            <a:off x="655784" y="4590448"/>
            <a:ext cx="7038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IBM Plex Sans" panose="020B0503050203000203" pitchFamily="34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Dec 2, 2021  |  10:00 AM – 1:00 PM PST</a:t>
            </a:r>
          </a:p>
          <a:p>
            <a:r>
              <a:rPr lang="en-US" sz="2400" i="1" dirty="0">
                <a:solidFill>
                  <a:schemeClr val="bg1"/>
                </a:solidFill>
                <a:latin typeface="IBM Plex Sans" panose="020B0503050203000203" pitchFamily="34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We will be starting shortly!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39AF932-4485-5444-B323-C6F1317324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919" y="5915012"/>
            <a:ext cx="1227084" cy="4959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295053-F887-9B43-95CA-792F5705C25F}"/>
              </a:ext>
            </a:extLst>
          </p:cNvPr>
          <p:cNvSpPr txBox="1"/>
          <p:nvPr/>
        </p:nvSpPr>
        <p:spPr>
          <a:xfrm>
            <a:off x="655784" y="773845"/>
            <a:ext cx="33867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IBM Plex Sans" panose="020B0503050203000203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*VIRTUAL*</a:t>
            </a:r>
          </a:p>
        </p:txBody>
      </p:sp>
    </p:spTree>
    <p:extLst>
      <p:ext uri="{BB962C8B-B14F-4D97-AF65-F5344CB8AC3E}">
        <p14:creationId xmlns:p14="http://schemas.microsoft.com/office/powerpoint/2010/main" val="1536442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77DEA3-8BFA-3941-B6FF-CA497CDDE840}"/>
              </a:ext>
            </a:extLst>
          </p:cNvPr>
          <p:cNvSpPr/>
          <p:nvPr/>
        </p:nvSpPr>
        <p:spPr>
          <a:xfrm>
            <a:off x="0" y="6055962"/>
            <a:ext cx="12192000" cy="8020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BM Plex Sans" panose="020B050305020300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BFA236-E1AD-7E47-B2C7-1A9EB25C2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73" y="6272802"/>
            <a:ext cx="911398" cy="3683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2D965A3-1442-B34A-8886-5D3C085449CD}"/>
              </a:ext>
            </a:extLst>
          </p:cNvPr>
          <p:cNvSpPr txBox="1">
            <a:spLocks/>
          </p:cNvSpPr>
          <p:nvPr/>
        </p:nvSpPr>
        <p:spPr>
          <a:xfrm>
            <a:off x="598714" y="626212"/>
            <a:ext cx="9228331" cy="7290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latin typeface="IBM Plex Sans" panose="020B0503050203000203" pitchFamily="34" charset="0"/>
              </a:rPr>
              <a:t>Thank you!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38F71F-36A5-6B4C-8997-86B063349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00" y="2128157"/>
            <a:ext cx="4025900" cy="4953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7C08B5-3319-C44F-8938-E07F162B4A9A}"/>
              </a:ext>
            </a:extLst>
          </p:cNvPr>
          <p:cNvSpPr txBox="1"/>
          <p:nvPr/>
        </p:nvSpPr>
        <p:spPr>
          <a:xfrm>
            <a:off x="8675077" y="6272802"/>
            <a:ext cx="2831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IBM Plex Sans" panose="020B0503050203000203" pitchFamily="34" charset="0"/>
              </a:rPr>
              <a:t>© 2018  IBM Corporation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234E99-49B6-494E-BC05-3E21AEB36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73" y="6272802"/>
            <a:ext cx="911398" cy="368357"/>
          </a:xfrm>
          <a:prstGeom prst="rect">
            <a:avLst/>
          </a:prstGeom>
        </p:spPr>
      </p:pic>
      <p:sp>
        <p:nvSpPr>
          <p:cNvPr id="12" name="Rectangle 24">
            <a:extLst>
              <a:ext uri="{FF2B5EF4-FFF2-40B4-BE49-F238E27FC236}">
                <a16:creationId xmlns:a16="http://schemas.microsoft.com/office/drawing/2014/main" id="{D8AF2A65-FD50-F446-ABAD-2598045CD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713" y="1415018"/>
            <a:ext cx="7913915" cy="231864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1618" tIns="50828" rIns="101618" bIns="50828" anchor="t">
            <a:spAutoFit/>
          </a:bodyPr>
          <a:lstStyle>
            <a:lvl1pPr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8600"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7575"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4775"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31975"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9175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6375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03575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60775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ctr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en-US" sz="3200" b="1" dirty="0">
                <a:solidFill>
                  <a:srgbClr val="0043DE"/>
                </a:solidFill>
                <a:latin typeface="IBM Plex Sans" panose="020B0503050203000203" pitchFamily="34" charset="0"/>
              </a:rPr>
              <a:t>Follow-up info </a:t>
            </a:r>
            <a:r>
              <a:rPr lang="en-US" altLang="en-US" sz="3200" b="1" dirty="0">
                <a:latin typeface="IBM Plex Sans" panose="020B0503050203000203" pitchFamily="34" charset="0"/>
              </a:rPr>
              <a:t>will come in an email directly from </a:t>
            </a:r>
            <a:r>
              <a:rPr lang="en-US" altLang="en-US" sz="3200" b="1" dirty="0">
                <a:solidFill>
                  <a:srgbClr val="0043DE"/>
                </a:solidFill>
                <a:latin typeface="IBM Plex Sans" panose="020B0503050203000203" pitchFamily="34" charset="0"/>
              </a:rPr>
              <a:t>Webex</a:t>
            </a:r>
            <a:r>
              <a:rPr lang="en-US" altLang="en-US" sz="3200" b="1" dirty="0">
                <a:latin typeface="IBM Plex Sans" panose="020B0503050203000203" pitchFamily="34" charset="0"/>
              </a:rPr>
              <a:t> in the next hour </a:t>
            </a:r>
            <a:br>
              <a:rPr lang="en-US" altLang="en-US" sz="3200" b="1" dirty="0">
                <a:solidFill>
                  <a:srgbClr val="0043DE"/>
                </a:solidFill>
                <a:latin typeface="IBM Plex Sans" panose="020B0503050203000203" pitchFamily="34" charset="0"/>
              </a:rPr>
            </a:br>
            <a:endParaRPr lang="en-US" altLang="en-US" sz="3200" b="1" dirty="0">
              <a:solidFill>
                <a:srgbClr val="0043DE"/>
              </a:solidFill>
              <a:latin typeface="IBM Plex Sans" panose="020B050305020300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8485F1-BC84-F845-9E4F-07F08838C45E}"/>
              </a:ext>
            </a:extLst>
          </p:cNvPr>
          <p:cNvSpPr txBox="1"/>
          <p:nvPr/>
        </p:nvSpPr>
        <p:spPr>
          <a:xfrm>
            <a:off x="596641" y="4190821"/>
            <a:ext cx="535831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latin typeface="IBM Plex Sans" panose="020B0503050203000203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Please fill out our survey:</a:t>
            </a:r>
          </a:p>
          <a:p>
            <a:r>
              <a:rPr lang="en-US" sz="2400" dirty="0">
                <a:latin typeface="IBM Plex Sans"/>
                <a:hlinkClick r:id="rId4"/>
              </a:rPr>
              <a:t>ibm.biz/4q21-westz</a:t>
            </a:r>
            <a:endParaRPr lang="en-US" sz="2400" dirty="0">
              <a:latin typeface="IBM Plex Sans"/>
            </a:endParaRPr>
          </a:p>
          <a:p>
            <a:r>
              <a:rPr lang="en-US" sz="2400" i="1" dirty="0">
                <a:latin typeface="IBM Plex Sans"/>
              </a:rPr>
              <a:t>and</a:t>
            </a:r>
            <a:r>
              <a:rPr lang="en-US" sz="2400" dirty="0">
                <a:latin typeface="IBM Plex Sans"/>
              </a:rPr>
              <a:t> link in chat!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4350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20B84E-9BD0-454E-B959-59B5D8421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46B1FF-AFB1-1C49-BE22-02A75BD85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351" y="2516130"/>
            <a:ext cx="4517317" cy="182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65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77DEA3-8BFA-3941-B6FF-CA497CDDE840}"/>
              </a:ext>
            </a:extLst>
          </p:cNvPr>
          <p:cNvSpPr/>
          <p:nvPr/>
        </p:nvSpPr>
        <p:spPr>
          <a:xfrm>
            <a:off x="0" y="6055962"/>
            <a:ext cx="12192000" cy="8020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BFA236-E1AD-7E47-B2C7-1A9EB25C2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73" y="6272802"/>
            <a:ext cx="911398" cy="3683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2D965A3-1442-B34A-8886-5D3C085449CD}"/>
              </a:ext>
            </a:extLst>
          </p:cNvPr>
          <p:cNvSpPr txBox="1">
            <a:spLocks/>
          </p:cNvSpPr>
          <p:nvPr/>
        </p:nvSpPr>
        <p:spPr>
          <a:xfrm>
            <a:off x="598714" y="626212"/>
            <a:ext cx="9764485" cy="7290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latin typeface="IBM Plex Sans" panose="020B0503050203000203" pitchFamily="34" charset="0"/>
              </a:rPr>
              <a:t>Welcome from our team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38F71F-36A5-6B4C-8997-86B063349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00" y="2128157"/>
            <a:ext cx="4025900" cy="4953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7C08B5-3319-C44F-8938-E07F162B4A9A}"/>
              </a:ext>
            </a:extLst>
          </p:cNvPr>
          <p:cNvSpPr txBox="1"/>
          <p:nvPr/>
        </p:nvSpPr>
        <p:spPr>
          <a:xfrm>
            <a:off x="8851446" y="6272802"/>
            <a:ext cx="2655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© 2018  IBM Corporation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FDF6D0F-9799-3D43-A27B-DBD389CA1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14" y="1772725"/>
            <a:ext cx="1460500" cy="14605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846FA84-121D-2F45-A3F6-3D7C81844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1" y="1772725"/>
            <a:ext cx="1460500" cy="14605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4">
            <a:extLst>
              <a:ext uri="{FF2B5EF4-FFF2-40B4-BE49-F238E27FC236}">
                <a16:creationId xmlns:a16="http://schemas.microsoft.com/office/drawing/2014/main" id="{D3C70C40-BC7C-8545-949D-789BEBEE3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142" y="1269732"/>
            <a:ext cx="3999370" cy="47198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1618" tIns="50828" rIns="101618" bIns="50828" anchor="t">
            <a:spAutoFit/>
          </a:bodyPr>
          <a:lstStyle>
            <a:lvl1pPr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8600"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7575"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4775"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31975"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9175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6375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03575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60775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ctr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en-US" sz="1600" b="1" dirty="0">
                <a:solidFill>
                  <a:srgbClr val="0043DE"/>
                </a:solidFill>
                <a:latin typeface="IBM Plex Sans" panose="020B0503050203000203" pitchFamily="34" charset="0"/>
              </a:rPr>
              <a:t>Z Council Leadership Team</a:t>
            </a:r>
          </a:p>
        </p:txBody>
      </p:sp>
      <p:sp>
        <p:nvSpPr>
          <p:cNvPr id="19" name="Rectangle 24">
            <a:extLst>
              <a:ext uri="{FF2B5EF4-FFF2-40B4-BE49-F238E27FC236}">
                <a16:creationId xmlns:a16="http://schemas.microsoft.com/office/drawing/2014/main" id="{E9A8ECBD-D322-D04F-AA0B-1F88B40F7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142" y="3520881"/>
            <a:ext cx="3362774" cy="47198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1618" tIns="50828" rIns="101618" bIns="50828" anchor="t">
            <a:spAutoFit/>
          </a:bodyPr>
          <a:lstStyle>
            <a:lvl1pPr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8600"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7575"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4775"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31975"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9175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6375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03575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60775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ctr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en-US" sz="1600" b="1" dirty="0">
                <a:solidFill>
                  <a:srgbClr val="0043DE"/>
                </a:solidFill>
                <a:latin typeface="IBM Plex Sans" panose="020B0503050203000203" pitchFamily="34" charset="0"/>
              </a:rPr>
              <a:t>Our Distinguished Speakers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715582-9E33-A047-8BC5-442128C5B2D3}"/>
              </a:ext>
            </a:extLst>
          </p:cNvPr>
          <p:cNvSpPr/>
          <p:nvPr/>
        </p:nvSpPr>
        <p:spPr>
          <a:xfrm>
            <a:off x="814889" y="3255081"/>
            <a:ext cx="51510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 i="1" dirty="0">
                <a:solidFill>
                  <a:schemeClr val="accent3">
                    <a:lumMod val="50000"/>
                  </a:schemeClr>
                </a:solidFill>
                <a:latin typeface="IBM Plex Sans" panose="020B0503050203000203" pitchFamily="34" charset="0"/>
                <a:ea typeface="Helvetica Neue" charset="0"/>
                <a:cs typeface="Helvetica Neue" charset="0"/>
              </a:rPr>
              <a:t>Keziah </a:t>
            </a:r>
            <a:r>
              <a:rPr lang="en-US" sz="1200" i="1" dirty="0" err="1">
                <a:solidFill>
                  <a:schemeClr val="accent3">
                    <a:lumMod val="50000"/>
                  </a:schemeClr>
                </a:solidFill>
                <a:latin typeface="IBM Plex Sans" panose="020B0503050203000203" pitchFamily="34" charset="0"/>
                <a:ea typeface="Helvetica Neue" charset="0"/>
                <a:cs typeface="Helvetica Neue" charset="0"/>
              </a:rPr>
              <a:t>Knopp</a:t>
            </a:r>
            <a:r>
              <a:rPr lang="en-US" sz="1200" i="1" dirty="0">
                <a:solidFill>
                  <a:schemeClr val="accent3">
                    <a:lumMod val="50000"/>
                  </a:schemeClr>
                </a:solidFill>
                <a:latin typeface="IBM Plex Sans" panose="020B0503050203000203" pitchFamily="34" charset="0"/>
                <a:ea typeface="Helvetica Neue" charset="0"/>
                <a:cs typeface="Helvetica Neue" charset="0"/>
              </a:rPr>
              <a:t>	      Thuy-Mi Le	   Kiri Nicholson</a:t>
            </a:r>
            <a:endParaRPr lang="en-US" sz="1200" dirty="0">
              <a:solidFill>
                <a:schemeClr val="accent3">
                  <a:lumMod val="50000"/>
                </a:schemeClr>
              </a:solidFill>
              <a:latin typeface="IBM Plex Sans" panose="020B0503050203000203" pitchFamily="34" charset="0"/>
              <a:ea typeface="Helvetica Neue" charset="0"/>
              <a:cs typeface="Helvetica Neue" charset="0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6E5CFAB0-C50D-1C4D-8F48-793C47E17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85228" y="1752204"/>
            <a:ext cx="1460500" cy="14605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5E20B4E3-F2D8-B541-B9ED-E1BC6E5F2274}"/>
              </a:ext>
            </a:extLst>
          </p:cNvPr>
          <p:cNvSpPr/>
          <p:nvPr/>
        </p:nvSpPr>
        <p:spPr>
          <a:xfrm>
            <a:off x="784233" y="5616929"/>
            <a:ext cx="74769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 i="1" dirty="0">
                <a:solidFill>
                  <a:schemeClr val="accent3">
                    <a:lumMod val="50000"/>
                  </a:schemeClr>
                </a:solidFill>
                <a:latin typeface="IBM Plex Sans" panose="020B0503050203000203" pitchFamily="34" charset="0"/>
                <a:ea typeface="Helvetica Neue" charset="0"/>
                <a:cs typeface="Helvetica Neue" charset="0"/>
              </a:rPr>
              <a:t>Andrew Bowker	 Larry Strickland	     Kiri Nicholson	        Steve Warren</a:t>
            </a:r>
            <a:endParaRPr lang="en-US" sz="1200" dirty="0">
              <a:solidFill>
                <a:schemeClr val="accent3">
                  <a:lumMod val="50000"/>
                </a:schemeClr>
              </a:solidFill>
              <a:latin typeface="IBM Plex Sans" panose="020B0503050203000203" pitchFamily="34" charset="0"/>
              <a:ea typeface="Helvetica Neue" charset="0"/>
              <a:cs typeface="Helvetica Neue" charset="0"/>
            </a:endParaRPr>
          </a:p>
        </p:txBody>
      </p:sp>
      <p:pic>
        <p:nvPicPr>
          <p:cNvPr id="26" name="Picture 3">
            <a:extLst>
              <a:ext uri="{FF2B5EF4-FFF2-40B4-BE49-F238E27FC236}">
                <a16:creationId xmlns:a16="http://schemas.microsoft.com/office/drawing/2014/main" id="{44F36188-0662-B246-9E49-0E88CFDD15A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98714" y="4067754"/>
            <a:ext cx="1527426" cy="1527426"/>
          </a:xfrm>
          <a:prstGeom prst="ellipse">
            <a:avLst/>
          </a:prstGeom>
          <a:ln w="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pic>
        <p:nvPicPr>
          <p:cNvPr id="28" name="Picture 5" descr="Larry Strickland&#10;Chief Product Officer&#10;DataKinetics">
            <a:extLst>
              <a:ext uri="{FF2B5EF4-FFF2-40B4-BE49-F238E27FC236}">
                <a16:creationId xmlns:a16="http://schemas.microsoft.com/office/drawing/2014/main" id="{C15D53F5-34A8-E348-89C8-0FD7FC5351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3891" y="4063771"/>
            <a:ext cx="1520330" cy="152742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id="{E027A62C-E57F-CE4F-ADE2-F7CD571F6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08064" y="4060989"/>
            <a:ext cx="1534191" cy="1534191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Profile photo for Steve Warren">
            <a:extLst>
              <a:ext uri="{FF2B5EF4-FFF2-40B4-BE49-F238E27FC236}">
                <a16:creationId xmlns:a16="http://schemas.microsoft.com/office/drawing/2014/main" id="{6ACE26E6-45BB-704C-870C-78954A1740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2" t="15560" r="7826" b="902"/>
          <a:stretch/>
        </p:blipFill>
        <p:spPr bwMode="auto">
          <a:xfrm>
            <a:off x="6325572" y="4001720"/>
            <a:ext cx="1536829" cy="1534192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44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77DEA3-8BFA-3941-B6FF-CA497CDDE840}"/>
              </a:ext>
            </a:extLst>
          </p:cNvPr>
          <p:cNvSpPr/>
          <p:nvPr/>
        </p:nvSpPr>
        <p:spPr>
          <a:xfrm>
            <a:off x="0" y="6068153"/>
            <a:ext cx="12192000" cy="8020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BFA236-E1AD-7E47-B2C7-1A9EB25C2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73" y="6272802"/>
            <a:ext cx="911398" cy="3683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2D965A3-1442-B34A-8886-5D3C085449CD}"/>
              </a:ext>
            </a:extLst>
          </p:cNvPr>
          <p:cNvSpPr txBox="1">
            <a:spLocks/>
          </p:cNvSpPr>
          <p:nvPr/>
        </p:nvSpPr>
        <p:spPr>
          <a:xfrm>
            <a:off x="598715" y="626212"/>
            <a:ext cx="3238500" cy="7290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latin typeface="IBM Plex Sans" panose="020B0503050203000203" pitchFamily="34" charset="0"/>
              </a:rPr>
              <a:t>Agenda (PST)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38F71F-36A5-6B4C-8997-86B063349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973" y="2114302"/>
            <a:ext cx="4025900" cy="4953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7C08B5-3319-C44F-8938-E07F162B4A9A}"/>
              </a:ext>
            </a:extLst>
          </p:cNvPr>
          <p:cNvSpPr txBox="1"/>
          <p:nvPr/>
        </p:nvSpPr>
        <p:spPr>
          <a:xfrm>
            <a:off x="8450713" y="6284506"/>
            <a:ext cx="3253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IBM Plex Sans" panose="020B0503050203000203" pitchFamily="34" charset="0"/>
                <a:cs typeface="IBM Plex Arabic" panose="020B0503050203000203" pitchFamily="34" charset="-78"/>
              </a:rPr>
              <a:t>© 2018  IBM Corporation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B7AE650-A1B1-3F44-BC19-06B4F9383A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325717"/>
              </p:ext>
            </p:extLst>
          </p:nvPr>
        </p:nvGraphicFramePr>
        <p:xfrm>
          <a:off x="598715" y="1634077"/>
          <a:ext cx="10778309" cy="3571302"/>
        </p:xfrm>
        <a:graphic>
          <a:graphicData uri="http://schemas.openxmlformats.org/drawingml/2006/table">
            <a:tbl>
              <a:tblPr/>
              <a:tblGrid>
                <a:gridCol w="2729633">
                  <a:extLst>
                    <a:ext uri="{9D8B030D-6E8A-4147-A177-3AD203B41FA5}">
                      <a16:colId xmlns:a16="http://schemas.microsoft.com/office/drawing/2014/main" val="1465451227"/>
                    </a:ext>
                  </a:extLst>
                </a:gridCol>
                <a:gridCol w="8048676">
                  <a:extLst>
                    <a:ext uri="{9D8B030D-6E8A-4147-A177-3AD203B41FA5}">
                      <a16:colId xmlns:a16="http://schemas.microsoft.com/office/drawing/2014/main" val="3145460619"/>
                    </a:ext>
                  </a:extLst>
                </a:gridCol>
              </a:tblGrid>
              <a:tr h="349258">
                <a:tc>
                  <a:txBody>
                    <a:bodyPr/>
                    <a:lstStyle/>
                    <a:p>
                      <a:r>
                        <a:rPr lang="en-US" sz="1700" b="1" dirty="0">
                          <a:effectLst/>
                        </a:rPr>
                        <a:t>10:00 AM PDT</a:t>
                      </a:r>
                      <a:endParaRPr lang="en-US" sz="1700" dirty="0">
                        <a:effectLst/>
                      </a:endParaRPr>
                    </a:p>
                  </a:txBody>
                  <a:tcPr marL="87314" marR="87314" marT="43657" marB="436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>
                          <a:effectLst/>
                        </a:rPr>
                        <a:t>Welcome &amp; Opening Remarks</a:t>
                      </a:r>
                      <a:endParaRPr lang="en-US" sz="1700">
                        <a:effectLst/>
                      </a:endParaRPr>
                    </a:p>
                  </a:txBody>
                  <a:tcPr marL="87314" marR="87314" marT="43657" marB="436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6756460"/>
                  </a:ext>
                </a:extLst>
              </a:tr>
              <a:tr h="561773">
                <a:tc>
                  <a:txBody>
                    <a:bodyPr/>
                    <a:lstStyle/>
                    <a:p>
                      <a:r>
                        <a:rPr lang="en-US" sz="1700" b="1" dirty="0">
                          <a:effectLst/>
                        </a:rPr>
                        <a:t>10:05 AM – 10:55 AM PDT</a:t>
                      </a:r>
                    </a:p>
                  </a:txBody>
                  <a:tcPr marL="87314" marR="87314" marT="43657" marB="436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rgbClr val="0000FF"/>
                          </a:solidFill>
                          <a:effectLst/>
                        </a:rPr>
                        <a:t>Performance Increasing IBM Z Table Accelerator</a:t>
                      </a:r>
                      <a:br>
                        <a:rPr lang="en-US" sz="1700" b="1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en-US" sz="1700" i="1" dirty="0">
                          <a:effectLst/>
                        </a:rPr>
                        <a:t>Andrew Bowker – Offering Manager, IBM Z Table Accelerator</a:t>
                      </a:r>
                    </a:p>
                    <a:p>
                      <a:r>
                        <a:rPr lang="en-US" sz="1700" i="1" dirty="0">
                          <a:effectLst/>
                        </a:rPr>
                        <a:t>Larry Strickland – Chief Product Officer, </a:t>
                      </a:r>
                      <a:r>
                        <a:rPr lang="en-US" sz="1700" i="1" dirty="0" err="1">
                          <a:effectLst/>
                        </a:rPr>
                        <a:t>DataKinetics</a:t>
                      </a:r>
                      <a:endParaRPr lang="en-US" sz="1700" i="1" dirty="0">
                        <a:effectLst/>
                      </a:endParaRPr>
                    </a:p>
                  </a:txBody>
                  <a:tcPr marL="87314" marR="87314" marT="43657" marB="436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7073737"/>
                  </a:ext>
                </a:extLst>
              </a:tr>
              <a:tr h="436572">
                <a:tc>
                  <a:txBody>
                    <a:bodyPr/>
                    <a:lstStyle/>
                    <a:p>
                      <a:r>
                        <a:rPr lang="en-US" sz="1700" b="1" dirty="0">
                          <a:effectLst/>
                        </a:rPr>
                        <a:t>10:55 AM – 11:00 AM PDT</a:t>
                      </a:r>
                      <a:endParaRPr lang="en-US" sz="1700" dirty="0">
                        <a:effectLst/>
                      </a:endParaRPr>
                    </a:p>
                  </a:txBody>
                  <a:tcPr marL="87314" marR="87314" marT="43657" marB="436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effectLst/>
                        </a:rPr>
                        <a:t>Short Break</a:t>
                      </a:r>
                      <a:endParaRPr lang="en-US" sz="1700" dirty="0">
                        <a:effectLst/>
                      </a:endParaRPr>
                    </a:p>
                  </a:txBody>
                  <a:tcPr marL="87314" marR="87314" marT="43657" marB="436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5187014"/>
                  </a:ext>
                </a:extLst>
              </a:tr>
              <a:tr h="611201">
                <a:tc>
                  <a:txBody>
                    <a:bodyPr/>
                    <a:lstStyle/>
                    <a:p>
                      <a:r>
                        <a:rPr lang="en-US" sz="1700" b="1">
                          <a:effectLst/>
                        </a:rPr>
                        <a:t>11:00 AM – 11:50 AM PDT</a:t>
                      </a:r>
                      <a:endParaRPr lang="en-US" sz="1700">
                        <a:effectLst/>
                      </a:endParaRPr>
                    </a:p>
                  </a:txBody>
                  <a:tcPr marL="87314" marR="87314" marT="43657" marB="436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rgbClr val="0000FF"/>
                          </a:solidFill>
                          <a:effectLst/>
                        </a:rPr>
                        <a:t>IBM </a:t>
                      </a:r>
                      <a:r>
                        <a:rPr lang="en-US" sz="1700" b="1" dirty="0" err="1">
                          <a:solidFill>
                            <a:srgbClr val="0000FF"/>
                          </a:solidFill>
                          <a:effectLst/>
                        </a:rPr>
                        <a:t>Telum</a:t>
                      </a:r>
                      <a:r>
                        <a:rPr lang="en-US" sz="1700" b="1" dirty="0">
                          <a:solidFill>
                            <a:srgbClr val="0000FF"/>
                          </a:solidFill>
                          <a:effectLst/>
                        </a:rPr>
                        <a:t> Microprocessor</a:t>
                      </a:r>
                      <a:br>
                        <a:rPr lang="en-US" sz="1700" b="1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en-US" sz="1700" i="1" dirty="0">
                          <a:effectLst/>
                        </a:rPr>
                        <a:t>Kiri Nicholson – IBM Z Hardware Client Technical Specialist</a:t>
                      </a:r>
                      <a:endParaRPr lang="en-US" sz="1700" dirty="0">
                        <a:effectLst/>
                      </a:endParaRPr>
                    </a:p>
                  </a:txBody>
                  <a:tcPr marL="87314" marR="87314" marT="43657" marB="436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003898"/>
                  </a:ext>
                </a:extLst>
              </a:tr>
              <a:tr h="349258">
                <a:tc>
                  <a:txBody>
                    <a:bodyPr/>
                    <a:lstStyle/>
                    <a:p>
                      <a:r>
                        <a:rPr lang="en-US" sz="1700" b="1">
                          <a:effectLst/>
                        </a:rPr>
                        <a:t>11:50 AM – 12:00 PM PDT</a:t>
                      </a:r>
                      <a:endParaRPr lang="en-US" sz="1700">
                        <a:effectLst/>
                      </a:endParaRPr>
                    </a:p>
                  </a:txBody>
                  <a:tcPr marL="87314" marR="87314" marT="43657" marB="436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>
                          <a:effectLst/>
                        </a:rPr>
                        <a:t>Short Break</a:t>
                      </a:r>
                      <a:endParaRPr lang="en-US" sz="1700">
                        <a:effectLst/>
                      </a:endParaRPr>
                    </a:p>
                  </a:txBody>
                  <a:tcPr marL="87314" marR="87314" marT="43657" marB="436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5057257"/>
                  </a:ext>
                </a:extLst>
              </a:tr>
              <a:tr h="611201">
                <a:tc>
                  <a:txBody>
                    <a:bodyPr/>
                    <a:lstStyle/>
                    <a:p>
                      <a:r>
                        <a:rPr lang="en-US" sz="1700" b="1">
                          <a:effectLst/>
                        </a:rPr>
                        <a:t>12:00 PM – 12:50 PM PDT</a:t>
                      </a:r>
                      <a:endParaRPr lang="en-US" sz="1700">
                        <a:effectLst/>
                      </a:endParaRPr>
                    </a:p>
                  </a:txBody>
                  <a:tcPr marL="87314" marR="87314" marT="43657" marB="436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rgbClr val="0000FF"/>
                          </a:solidFill>
                          <a:effectLst/>
                        </a:rPr>
                        <a:t>Exciting z/OS 2.5 Updates</a:t>
                      </a:r>
                      <a:br>
                        <a:rPr lang="en-US" sz="1700" b="1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en-US" sz="1700" i="1" dirty="0">
                          <a:effectLst/>
                        </a:rPr>
                        <a:t>Steve Warren, IBM Z Systems Technology Architect</a:t>
                      </a:r>
                      <a:endParaRPr lang="en-US" sz="1700" dirty="0">
                        <a:effectLst/>
                      </a:endParaRPr>
                    </a:p>
                  </a:txBody>
                  <a:tcPr marL="87314" marR="87314" marT="43657" marB="436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9413779"/>
                  </a:ext>
                </a:extLst>
              </a:tr>
              <a:tr h="349258">
                <a:tc>
                  <a:txBody>
                    <a:bodyPr/>
                    <a:lstStyle/>
                    <a:p>
                      <a:r>
                        <a:rPr lang="en-US" sz="1700" b="1">
                          <a:effectLst/>
                        </a:rPr>
                        <a:t>12:50 PM – 1:00 PM PDT</a:t>
                      </a:r>
                      <a:endParaRPr lang="en-US" sz="1700">
                        <a:effectLst/>
                      </a:endParaRPr>
                    </a:p>
                  </a:txBody>
                  <a:tcPr marL="87314" marR="87314" marT="43657" marB="436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effectLst/>
                        </a:rPr>
                        <a:t>Wrap Up &amp; Closing Remarks</a:t>
                      </a:r>
                      <a:endParaRPr lang="en-US" sz="1700" dirty="0">
                        <a:effectLst/>
                      </a:endParaRPr>
                    </a:p>
                  </a:txBody>
                  <a:tcPr marL="87314" marR="87314" marT="43657" marB="436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5314395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ADF41993-B041-7546-AEE3-A61791E83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2210" y="312311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27476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77DEA3-8BFA-3941-B6FF-CA497CDDE840}"/>
              </a:ext>
            </a:extLst>
          </p:cNvPr>
          <p:cNvSpPr/>
          <p:nvPr/>
        </p:nvSpPr>
        <p:spPr>
          <a:xfrm>
            <a:off x="0" y="6055962"/>
            <a:ext cx="12192000" cy="8020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BM Plex Sans" panose="020B050305020300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BFA236-E1AD-7E47-B2C7-1A9EB25C2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73" y="6272802"/>
            <a:ext cx="911398" cy="3683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2D965A3-1442-B34A-8886-5D3C085449CD}"/>
              </a:ext>
            </a:extLst>
          </p:cNvPr>
          <p:cNvSpPr txBox="1">
            <a:spLocks/>
          </p:cNvSpPr>
          <p:nvPr/>
        </p:nvSpPr>
        <p:spPr>
          <a:xfrm>
            <a:off x="598714" y="626212"/>
            <a:ext cx="9228331" cy="7290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latin typeface="IBM Plex Sans" panose="020B0503050203000203" pitchFamily="34" charset="0"/>
              </a:rPr>
              <a:t>Attend More Z Virtual Events!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38F71F-36A5-6B4C-8997-86B063349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00" y="2128157"/>
            <a:ext cx="4025900" cy="4953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7C08B5-3319-C44F-8938-E07F162B4A9A}"/>
              </a:ext>
            </a:extLst>
          </p:cNvPr>
          <p:cNvSpPr txBox="1"/>
          <p:nvPr/>
        </p:nvSpPr>
        <p:spPr>
          <a:xfrm>
            <a:off x="8625072" y="6272802"/>
            <a:ext cx="2881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IBM Plex Sans" panose="020B0503050203000203" pitchFamily="34" charset="0"/>
              </a:rPr>
              <a:t>© 2018  IBM Corporation</a:t>
            </a:r>
          </a:p>
        </p:txBody>
      </p:sp>
      <p:sp>
        <p:nvSpPr>
          <p:cNvPr id="9" name="Rectangle 24">
            <a:extLst>
              <a:ext uri="{FF2B5EF4-FFF2-40B4-BE49-F238E27FC236}">
                <a16:creationId xmlns:a16="http://schemas.microsoft.com/office/drawing/2014/main" id="{71C3B6A2-17EB-B541-998A-28280A10C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713" y="1694188"/>
            <a:ext cx="8253055" cy="29598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1618" tIns="50828" rIns="101618" bIns="50828" anchor="t">
            <a:spAutoFit/>
          </a:bodyPr>
          <a:lstStyle>
            <a:lvl1pPr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8600"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7575"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4775"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31975"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9175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6375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03575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60775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ctr" hangingPunct="1">
              <a:lnSpc>
                <a:spcPct val="150000"/>
              </a:lnSpc>
              <a:defRPr/>
            </a:pPr>
            <a:r>
              <a:rPr lang="en-US" b="1" dirty="0">
                <a:solidFill>
                  <a:srgbClr val="0063FF"/>
                </a:solidFill>
                <a:latin typeface="IBM Plex Sans" panose="020B0503050203000203" pitchFamily="34" charset="0"/>
              </a:rPr>
              <a:t>Dec 6 </a:t>
            </a:r>
            <a:r>
              <a:rPr lang="en-US" b="1" dirty="0"/>
              <a:t>– IBM Z AIOps Virtual Lab – Service Management Unite &amp; </a:t>
            </a:r>
            <a:r>
              <a:rPr lang="en-US" b="1" dirty="0" err="1"/>
              <a:t>ChatOps</a:t>
            </a:r>
            <a:endParaRPr lang="en-US" b="1" dirty="0"/>
          </a:p>
          <a:p>
            <a:pPr eaLnBrk="1" fontAlgn="ctr" hangingPunct="1">
              <a:lnSpc>
                <a:spcPct val="150000"/>
              </a:lnSpc>
              <a:defRPr/>
            </a:pPr>
            <a:r>
              <a:rPr lang="en-US" b="1" dirty="0">
                <a:solidFill>
                  <a:srgbClr val="0063FF"/>
                </a:solidFill>
                <a:latin typeface="IBM Plex Sans" panose="020B0503050203000203" pitchFamily="34" charset="0"/>
              </a:rPr>
              <a:t>Dec 7 </a:t>
            </a:r>
            <a:r>
              <a:rPr lang="en-US" b="1" dirty="0"/>
              <a:t>– Southeast Virtual Z Customer Council </a:t>
            </a:r>
          </a:p>
          <a:p>
            <a:pPr eaLnBrk="1" fontAlgn="ctr" hangingPunct="1">
              <a:lnSpc>
                <a:spcPct val="150000"/>
              </a:lnSpc>
              <a:defRPr/>
            </a:pPr>
            <a:r>
              <a:rPr lang="en-US" altLang="en-US" b="1" dirty="0">
                <a:solidFill>
                  <a:srgbClr val="0063FF"/>
                </a:solidFill>
                <a:latin typeface="IBM Plex Sans" panose="020B0503050203000203" pitchFamily="34" charset="0"/>
              </a:rPr>
              <a:t>Dec 8 </a:t>
            </a:r>
            <a:r>
              <a:rPr lang="en-US" altLang="en-US" b="1" dirty="0">
                <a:latin typeface="IBM Plex Sans" panose="020B0503050203000203" pitchFamily="34" charset="0"/>
              </a:rPr>
              <a:t>– MQ Smart Seminar</a:t>
            </a:r>
          </a:p>
          <a:p>
            <a:pPr eaLnBrk="1" fontAlgn="ctr" hangingPunct="1">
              <a:lnSpc>
                <a:spcPct val="150000"/>
              </a:lnSpc>
              <a:defRPr/>
            </a:pPr>
            <a:endParaRPr lang="en-US" b="1" dirty="0"/>
          </a:p>
          <a:p>
            <a:pPr eaLnBrk="1" fontAlgn="ctr" hangingPunct="1">
              <a:lnSpc>
                <a:spcPct val="150000"/>
              </a:lnSpc>
              <a:defRPr/>
            </a:pPr>
            <a:br>
              <a:rPr lang="en-US" b="1" dirty="0">
                <a:latin typeface="IBM Plex Sans" panose="020B0503050203000203" pitchFamily="34" charset="0"/>
                <a:cs typeface="Arial"/>
              </a:rPr>
            </a:br>
            <a:r>
              <a:rPr lang="en-US" b="1" dirty="0">
                <a:latin typeface="IBM Plex Sans" panose="020B0503050203000203" pitchFamily="34" charset="0"/>
                <a:cs typeface="Arial"/>
              </a:rPr>
              <a:t>And MORE!!! </a:t>
            </a:r>
          </a:p>
          <a:p>
            <a:pPr>
              <a:lnSpc>
                <a:spcPct val="150000"/>
              </a:lnSpc>
              <a:defRPr/>
            </a:pPr>
            <a:endParaRPr lang="en-US" b="1" dirty="0">
              <a:latin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6F9BAE-C39A-CB4C-ACB2-DA42C267D103}"/>
              </a:ext>
            </a:extLst>
          </p:cNvPr>
          <p:cNvSpPr txBox="1"/>
          <p:nvPr/>
        </p:nvSpPr>
        <p:spPr>
          <a:xfrm>
            <a:off x="598714" y="4746298"/>
            <a:ext cx="7256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IBM Plex Sans" panose="020B0503050203000203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More events, information, times and topics can be found here: </a:t>
            </a:r>
          </a:p>
          <a:p>
            <a:r>
              <a:rPr lang="en-US" dirty="0">
                <a:latin typeface="IBM Plex Sans" panose="020B0503050203000203" pitchFamily="34" charset="0"/>
                <a:ea typeface="Helvetica Neue" panose="02000503000000020004" pitchFamily="2" charset="0"/>
                <a:cs typeface="Helvetica Neue" panose="02000503000000020004" pitchFamily="2" charset="0"/>
                <a:hlinkClick r:id="rId5"/>
              </a:rPr>
              <a:t>https://ibm-zcouncil.com/events/</a:t>
            </a:r>
            <a:endParaRPr lang="en-US" dirty="0">
              <a:latin typeface="IBM Plex Sans" panose="020B0503050203000203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798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77DEA3-8BFA-3941-B6FF-CA497CDDE840}"/>
              </a:ext>
            </a:extLst>
          </p:cNvPr>
          <p:cNvSpPr/>
          <p:nvPr/>
        </p:nvSpPr>
        <p:spPr>
          <a:xfrm>
            <a:off x="0" y="6055962"/>
            <a:ext cx="12192000" cy="8020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BM Plex Sans" panose="020B050305020300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BFA236-E1AD-7E47-B2C7-1A9EB25C2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73" y="6272802"/>
            <a:ext cx="911398" cy="3683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2D965A3-1442-B34A-8886-5D3C085449CD}"/>
              </a:ext>
            </a:extLst>
          </p:cNvPr>
          <p:cNvSpPr txBox="1">
            <a:spLocks/>
          </p:cNvSpPr>
          <p:nvPr/>
        </p:nvSpPr>
        <p:spPr>
          <a:xfrm>
            <a:off x="598714" y="626212"/>
            <a:ext cx="9228331" cy="7290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latin typeface="IBM Plex Sans" panose="020B0503050203000203" pitchFamily="34" charset="0"/>
              </a:rPr>
              <a:t>During the Event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38F71F-36A5-6B4C-8997-86B063349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00" y="2128157"/>
            <a:ext cx="4025900" cy="4953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7C08B5-3319-C44F-8938-E07F162B4A9A}"/>
              </a:ext>
            </a:extLst>
          </p:cNvPr>
          <p:cNvSpPr txBox="1"/>
          <p:nvPr/>
        </p:nvSpPr>
        <p:spPr>
          <a:xfrm>
            <a:off x="8663354" y="6272802"/>
            <a:ext cx="2843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IBM Plex Sans" panose="020B0503050203000203" pitchFamily="34" charset="0"/>
              </a:rPr>
              <a:t>© 2018  IBM Corporation</a:t>
            </a:r>
          </a:p>
        </p:txBody>
      </p:sp>
      <p:sp>
        <p:nvSpPr>
          <p:cNvPr id="11" name="Rectangle 24">
            <a:extLst>
              <a:ext uri="{FF2B5EF4-FFF2-40B4-BE49-F238E27FC236}">
                <a16:creationId xmlns:a16="http://schemas.microsoft.com/office/drawing/2014/main" id="{DC4EEC3E-03C5-F245-8C2A-8CBE31DCF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714" y="1536021"/>
            <a:ext cx="7913915" cy="404218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1618" tIns="50828" rIns="101618" bIns="50828" anchor="t">
            <a:spAutoFit/>
          </a:bodyPr>
          <a:lstStyle>
            <a:lvl1pPr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8600"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7575"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4775"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31975"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9175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6375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03575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60775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ctr" hangingPunct="1">
              <a:spcBef>
                <a:spcPts val="0"/>
              </a:spcBef>
              <a:defRPr/>
            </a:pPr>
            <a:r>
              <a:rPr lang="en-US" altLang="en-US" sz="3200" b="1" dirty="0">
                <a:latin typeface="IBM Plex Sans" panose="020B0503050203000203" pitchFamily="34" charset="0"/>
              </a:rPr>
              <a:t>Please use the </a:t>
            </a:r>
            <a:r>
              <a:rPr lang="en-US" altLang="en-US" sz="3200" b="1" dirty="0">
                <a:solidFill>
                  <a:srgbClr val="0043DE"/>
                </a:solidFill>
                <a:latin typeface="IBM Plex Sans" panose="020B0503050203000203" pitchFamily="34" charset="0"/>
              </a:rPr>
              <a:t>Q&amp;A section for questions during presentations. </a:t>
            </a:r>
          </a:p>
          <a:p>
            <a:pPr eaLnBrk="1" fontAlgn="ctr" hangingPunct="1">
              <a:spcBef>
                <a:spcPts val="0"/>
              </a:spcBef>
              <a:defRPr/>
            </a:pPr>
            <a:endParaRPr lang="en-US" altLang="en-US" sz="3200" b="1" dirty="0">
              <a:solidFill>
                <a:srgbClr val="0043DE"/>
              </a:solidFill>
              <a:latin typeface="IBM Plex Sans" panose="020B0503050203000203" pitchFamily="34" charset="0"/>
            </a:endParaRPr>
          </a:p>
          <a:p>
            <a:pPr eaLnBrk="1" fontAlgn="ctr" hangingPunct="1">
              <a:spcBef>
                <a:spcPts val="0"/>
              </a:spcBef>
              <a:defRPr/>
            </a:pPr>
            <a:r>
              <a:rPr lang="en-US" altLang="en-US" sz="3200" b="1" i="1" u="sng" dirty="0">
                <a:solidFill>
                  <a:srgbClr val="0043DE"/>
                </a:solidFill>
                <a:latin typeface="IBM Plex Sans" panose="020B0503050203000203" pitchFamily="34" charset="0"/>
              </a:rPr>
              <a:t>Send to ALL PANELISTS</a:t>
            </a:r>
          </a:p>
          <a:p>
            <a:pPr eaLnBrk="1" fontAlgn="ctr" hangingPunct="1">
              <a:spcBef>
                <a:spcPts val="0"/>
              </a:spcBef>
              <a:defRPr/>
            </a:pPr>
            <a:endParaRPr lang="en-US" altLang="en-US" sz="3200" b="1" dirty="0">
              <a:solidFill>
                <a:srgbClr val="0043DE"/>
              </a:solidFill>
              <a:latin typeface="IBM Plex Sans" panose="020B0503050203000203" pitchFamily="34" charset="0"/>
            </a:endParaRPr>
          </a:p>
          <a:p>
            <a:pPr eaLnBrk="1" fontAlgn="ctr" hangingPunct="1">
              <a:spcBef>
                <a:spcPts val="0"/>
              </a:spcBef>
              <a:defRPr/>
            </a:pPr>
            <a:r>
              <a:rPr lang="en-US" altLang="en-US" sz="3200" b="1" dirty="0">
                <a:latin typeface="IBM Plex Sans" panose="020B0503050203000203" pitchFamily="34" charset="0"/>
              </a:rPr>
              <a:t>After each presentation, you may </a:t>
            </a:r>
            <a:r>
              <a:rPr lang="en-US" altLang="en-US" sz="3200" b="1" dirty="0">
                <a:solidFill>
                  <a:srgbClr val="0043DE"/>
                </a:solidFill>
                <a:latin typeface="IBM Plex Sans" panose="020B0503050203000203" pitchFamily="34" charset="0"/>
              </a:rPr>
              <a:t>raise your hand </a:t>
            </a:r>
            <a:r>
              <a:rPr lang="en-US" altLang="en-US" sz="3200" b="1" dirty="0">
                <a:latin typeface="IBM Plex Sans" panose="020B0503050203000203" pitchFamily="34" charset="0"/>
              </a:rPr>
              <a:t>to be unmuted and ask a live question.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62A947-EBBF-FE4C-8D3E-E72E42148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73" y="6272802"/>
            <a:ext cx="911398" cy="36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73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77DEA3-8BFA-3941-B6FF-CA497CDDE840}"/>
              </a:ext>
            </a:extLst>
          </p:cNvPr>
          <p:cNvSpPr/>
          <p:nvPr/>
        </p:nvSpPr>
        <p:spPr>
          <a:xfrm>
            <a:off x="0" y="6055962"/>
            <a:ext cx="12192000" cy="8020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BM Plex Sans" panose="020B050305020300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BFA236-E1AD-7E47-B2C7-1A9EB25C2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73" y="6272802"/>
            <a:ext cx="911398" cy="3683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2D965A3-1442-B34A-8886-5D3C085449CD}"/>
              </a:ext>
            </a:extLst>
          </p:cNvPr>
          <p:cNvSpPr txBox="1">
            <a:spLocks/>
          </p:cNvSpPr>
          <p:nvPr/>
        </p:nvSpPr>
        <p:spPr>
          <a:xfrm>
            <a:off x="598714" y="626212"/>
            <a:ext cx="9228331" cy="7290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latin typeface="IBM Plex Sans" panose="020B0503050203000203" pitchFamily="34" charset="0"/>
              </a:rPr>
              <a:t>After the Event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38F71F-36A5-6B4C-8997-86B063349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00" y="2128157"/>
            <a:ext cx="4025900" cy="4953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7C08B5-3319-C44F-8938-E07F162B4A9A}"/>
              </a:ext>
            </a:extLst>
          </p:cNvPr>
          <p:cNvSpPr txBox="1"/>
          <p:nvPr/>
        </p:nvSpPr>
        <p:spPr>
          <a:xfrm>
            <a:off x="8675078" y="6272802"/>
            <a:ext cx="2831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IBM Plex Sans" panose="020B0503050203000203" pitchFamily="34" charset="0"/>
              </a:rPr>
              <a:t>© 2018  IBM Corporation</a:t>
            </a:r>
          </a:p>
        </p:txBody>
      </p:sp>
      <p:sp>
        <p:nvSpPr>
          <p:cNvPr id="11" name="Rectangle 24">
            <a:extLst>
              <a:ext uri="{FF2B5EF4-FFF2-40B4-BE49-F238E27FC236}">
                <a16:creationId xmlns:a16="http://schemas.microsoft.com/office/drawing/2014/main" id="{DC4EEC3E-03C5-F245-8C2A-8CBE31DCF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714" y="1536021"/>
            <a:ext cx="7913915" cy="256486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1618" tIns="50828" rIns="101618" bIns="50828" anchor="t">
            <a:spAutoFit/>
          </a:bodyPr>
          <a:lstStyle>
            <a:lvl1pPr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8600"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7575"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4775"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31975"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9175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6375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03575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60775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ctr" hangingPunct="1">
              <a:spcBef>
                <a:spcPts val="0"/>
              </a:spcBef>
              <a:defRPr/>
            </a:pPr>
            <a:r>
              <a:rPr lang="en-US" altLang="en-US" sz="3200" b="1" dirty="0">
                <a:solidFill>
                  <a:srgbClr val="0043DE"/>
                </a:solidFill>
                <a:latin typeface="IBM Plex Sans" panose="020B0503050203000203" pitchFamily="34" charset="0"/>
              </a:rPr>
              <a:t>Presentation decks </a:t>
            </a:r>
            <a:r>
              <a:rPr lang="en-US" altLang="en-US" sz="3200" b="1" dirty="0">
                <a:latin typeface="IBM Plex Sans" panose="020B0503050203000203" pitchFamily="34" charset="0"/>
              </a:rPr>
              <a:t>will be posted on the event registration page.</a:t>
            </a:r>
          </a:p>
          <a:p>
            <a:pPr eaLnBrk="1" fontAlgn="ctr" hangingPunct="1">
              <a:spcBef>
                <a:spcPts val="0"/>
              </a:spcBef>
              <a:defRPr/>
            </a:pPr>
            <a:endParaRPr lang="en-US" altLang="en-US" sz="3200" b="1" dirty="0">
              <a:solidFill>
                <a:srgbClr val="0043DE"/>
              </a:solidFill>
              <a:latin typeface="IBM Plex Sans" panose="020B0503050203000203" pitchFamily="34" charset="0"/>
            </a:endParaRPr>
          </a:p>
          <a:p>
            <a:pPr eaLnBrk="1" fontAlgn="ctr" hangingPunct="1">
              <a:defRPr/>
            </a:pPr>
            <a:r>
              <a:rPr lang="en-US" altLang="en-US" sz="3200" b="1" dirty="0">
                <a:solidFill>
                  <a:srgbClr val="0043DE"/>
                </a:solidFill>
                <a:latin typeface="IBM Plex Sans" panose="020B0503050203000203" pitchFamily="34" charset="0"/>
              </a:rPr>
              <a:t>Recordings </a:t>
            </a:r>
            <a:r>
              <a:rPr lang="en-US" altLang="en-US" sz="3200" b="1" dirty="0">
                <a:latin typeface="IBM Plex Sans" panose="020B0503050203000203" pitchFamily="34" charset="0"/>
              </a:rPr>
              <a:t>will be sent to attendees who complete the event survey.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62A947-EBBF-FE4C-8D3E-E72E42148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73" y="6272802"/>
            <a:ext cx="911398" cy="36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56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77DEA3-8BFA-3941-B6FF-CA497CDDE840}"/>
              </a:ext>
            </a:extLst>
          </p:cNvPr>
          <p:cNvSpPr/>
          <p:nvPr/>
        </p:nvSpPr>
        <p:spPr>
          <a:xfrm>
            <a:off x="0" y="6068153"/>
            <a:ext cx="12192000" cy="8020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BFA236-E1AD-7E47-B2C7-1A9EB25C2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73" y="6272802"/>
            <a:ext cx="911398" cy="3683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2D965A3-1442-B34A-8886-5D3C085449CD}"/>
              </a:ext>
            </a:extLst>
          </p:cNvPr>
          <p:cNvSpPr txBox="1">
            <a:spLocks/>
          </p:cNvSpPr>
          <p:nvPr/>
        </p:nvSpPr>
        <p:spPr>
          <a:xfrm>
            <a:off x="598715" y="626212"/>
            <a:ext cx="3238500" cy="7290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latin typeface="IBM Plex Sans" panose="020B0503050203000203" pitchFamily="34" charset="0"/>
              </a:rPr>
              <a:t>Agenda (PST)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38F71F-36A5-6B4C-8997-86B063349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973" y="2114302"/>
            <a:ext cx="4025900" cy="4953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7C08B5-3319-C44F-8938-E07F162B4A9A}"/>
              </a:ext>
            </a:extLst>
          </p:cNvPr>
          <p:cNvSpPr txBox="1"/>
          <p:nvPr/>
        </p:nvSpPr>
        <p:spPr>
          <a:xfrm>
            <a:off x="8450713" y="6284506"/>
            <a:ext cx="3253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IBM Plex Sans" panose="020B0503050203000203" pitchFamily="34" charset="0"/>
                <a:cs typeface="IBM Plex Arabic" panose="020B0503050203000203" pitchFamily="34" charset="-78"/>
              </a:rPr>
              <a:t>© 2018  IBM Corporation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B7AE650-A1B1-3F44-BC19-06B4F9383A69}"/>
              </a:ext>
            </a:extLst>
          </p:cNvPr>
          <p:cNvGraphicFramePr>
            <a:graphicFrameLocks noGrp="1"/>
          </p:cNvGraphicFramePr>
          <p:nvPr/>
        </p:nvGraphicFramePr>
        <p:xfrm>
          <a:off x="598715" y="1634077"/>
          <a:ext cx="10778309" cy="3571302"/>
        </p:xfrm>
        <a:graphic>
          <a:graphicData uri="http://schemas.openxmlformats.org/drawingml/2006/table">
            <a:tbl>
              <a:tblPr/>
              <a:tblGrid>
                <a:gridCol w="2729633">
                  <a:extLst>
                    <a:ext uri="{9D8B030D-6E8A-4147-A177-3AD203B41FA5}">
                      <a16:colId xmlns:a16="http://schemas.microsoft.com/office/drawing/2014/main" val="1465451227"/>
                    </a:ext>
                  </a:extLst>
                </a:gridCol>
                <a:gridCol w="8048676">
                  <a:extLst>
                    <a:ext uri="{9D8B030D-6E8A-4147-A177-3AD203B41FA5}">
                      <a16:colId xmlns:a16="http://schemas.microsoft.com/office/drawing/2014/main" val="3145460619"/>
                    </a:ext>
                  </a:extLst>
                </a:gridCol>
              </a:tblGrid>
              <a:tr h="349258">
                <a:tc>
                  <a:txBody>
                    <a:bodyPr/>
                    <a:lstStyle/>
                    <a:p>
                      <a:r>
                        <a:rPr lang="en-US" sz="1700" b="1" dirty="0">
                          <a:effectLst/>
                        </a:rPr>
                        <a:t>10:00 AM PDT</a:t>
                      </a:r>
                      <a:endParaRPr lang="en-US" sz="1700" dirty="0">
                        <a:effectLst/>
                      </a:endParaRPr>
                    </a:p>
                  </a:txBody>
                  <a:tcPr marL="87314" marR="87314" marT="43657" marB="436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>
                          <a:effectLst/>
                        </a:rPr>
                        <a:t>Welcome &amp; Opening Remarks</a:t>
                      </a:r>
                      <a:endParaRPr lang="en-US" sz="1700">
                        <a:effectLst/>
                      </a:endParaRPr>
                    </a:p>
                  </a:txBody>
                  <a:tcPr marL="87314" marR="87314" marT="43657" marB="436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6756460"/>
                  </a:ext>
                </a:extLst>
              </a:tr>
              <a:tr h="561773">
                <a:tc>
                  <a:txBody>
                    <a:bodyPr/>
                    <a:lstStyle/>
                    <a:p>
                      <a:r>
                        <a:rPr lang="en-US" sz="1700" b="1" dirty="0">
                          <a:effectLst/>
                        </a:rPr>
                        <a:t>10:05 AM – 10:55 AM PDT</a:t>
                      </a:r>
                    </a:p>
                  </a:txBody>
                  <a:tcPr marL="87314" marR="87314" marT="43657" marB="436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rgbClr val="0000FF"/>
                          </a:solidFill>
                          <a:effectLst/>
                        </a:rPr>
                        <a:t>Performance Increasing IBM Z Table Accelerator</a:t>
                      </a:r>
                      <a:br>
                        <a:rPr lang="en-US" sz="1700" b="1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en-US" sz="1700" i="1" dirty="0">
                          <a:effectLst/>
                        </a:rPr>
                        <a:t>Andrew Bowker – Offering Manager, IBM Z Table Accelerator</a:t>
                      </a:r>
                    </a:p>
                    <a:p>
                      <a:r>
                        <a:rPr lang="en-US" sz="1700" i="1" dirty="0">
                          <a:effectLst/>
                        </a:rPr>
                        <a:t>Larry Strickland – Chief Product Officer, </a:t>
                      </a:r>
                      <a:r>
                        <a:rPr lang="en-US" sz="1700" i="1" dirty="0" err="1">
                          <a:effectLst/>
                        </a:rPr>
                        <a:t>DataKinetics</a:t>
                      </a:r>
                      <a:endParaRPr lang="en-US" sz="1700" i="1" dirty="0">
                        <a:effectLst/>
                      </a:endParaRPr>
                    </a:p>
                  </a:txBody>
                  <a:tcPr marL="87314" marR="87314" marT="43657" marB="436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7073737"/>
                  </a:ext>
                </a:extLst>
              </a:tr>
              <a:tr h="436572">
                <a:tc>
                  <a:txBody>
                    <a:bodyPr/>
                    <a:lstStyle/>
                    <a:p>
                      <a:r>
                        <a:rPr lang="en-US" sz="1700" b="1" dirty="0">
                          <a:effectLst/>
                        </a:rPr>
                        <a:t>10:55 AM – 11:00 AM PDT</a:t>
                      </a:r>
                      <a:endParaRPr lang="en-US" sz="1700" dirty="0">
                        <a:effectLst/>
                      </a:endParaRPr>
                    </a:p>
                  </a:txBody>
                  <a:tcPr marL="87314" marR="87314" marT="43657" marB="436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effectLst/>
                        </a:rPr>
                        <a:t>Short Break</a:t>
                      </a:r>
                      <a:endParaRPr lang="en-US" sz="1700" dirty="0">
                        <a:effectLst/>
                      </a:endParaRPr>
                    </a:p>
                  </a:txBody>
                  <a:tcPr marL="87314" marR="87314" marT="43657" marB="436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5187014"/>
                  </a:ext>
                </a:extLst>
              </a:tr>
              <a:tr h="611201">
                <a:tc>
                  <a:txBody>
                    <a:bodyPr/>
                    <a:lstStyle/>
                    <a:p>
                      <a:r>
                        <a:rPr lang="en-US" sz="1700" b="1">
                          <a:effectLst/>
                        </a:rPr>
                        <a:t>11:00 AM – 11:50 AM PDT</a:t>
                      </a:r>
                      <a:endParaRPr lang="en-US" sz="1700">
                        <a:effectLst/>
                      </a:endParaRPr>
                    </a:p>
                  </a:txBody>
                  <a:tcPr marL="87314" marR="87314" marT="43657" marB="436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rgbClr val="0000FF"/>
                          </a:solidFill>
                          <a:effectLst/>
                        </a:rPr>
                        <a:t>IBM </a:t>
                      </a:r>
                      <a:r>
                        <a:rPr lang="en-US" sz="1700" b="1" dirty="0" err="1">
                          <a:solidFill>
                            <a:srgbClr val="0000FF"/>
                          </a:solidFill>
                          <a:effectLst/>
                        </a:rPr>
                        <a:t>Telum</a:t>
                      </a:r>
                      <a:r>
                        <a:rPr lang="en-US" sz="1700" b="1" dirty="0">
                          <a:solidFill>
                            <a:srgbClr val="0000FF"/>
                          </a:solidFill>
                          <a:effectLst/>
                        </a:rPr>
                        <a:t> Microprocessor</a:t>
                      </a:r>
                      <a:br>
                        <a:rPr lang="en-US" sz="1700" b="1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en-US" sz="1700" i="1" dirty="0">
                          <a:effectLst/>
                        </a:rPr>
                        <a:t>Kiri Nicholson – IBM Z Hardware Client Technical Specialist</a:t>
                      </a:r>
                      <a:endParaRPr lang="en-US" sz="1700" dirty="0">
                        <a:effectLst/>
                      </a:endParaRPr>
                    </a:p>
                  </a:txBody>
                  <a:tcPr marL="87314" marR="87314" marT="43657" marB="436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003898"/>
                  </a:ext>
                </a:extLst>
              </a:tr>
              <a:tr h="349258">
                <a:tc>
                  <a:txBody>
                    <a:bodyPr/>
                    <a:lstStyle/>
                    <a:p>
                      <a:r>
                        <a:rPr lang="en-US" sz="1700" b="1">
                          <a:effectLst/>
                        </a:rPr>
                        <a:t>11:50 AM – 12:00 PM PDT</a:t>
                      </a:r>
                      <a:endParaRPr lang="en-US" sz="1700">
                        <a:effectLst/>
                      </a:endParaRPr>
                    </a:p>
                  </a:txBody>
                  <a:tcPr marL="87314" marR="87314" marT="43657" marB="436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>
                          <a:effectLst/>
                        </a:rPr>
                        <a:t>Short Break</a:t>
                      </a:r>
                      <a:endParaRPr lang="en-US" sz="1700">
                        <a:effectLst/>
                      </a:endParaRPr>
                    </a:p>
                  </a:txBody>
                  <a:tcPr marL="87314" marR="87314" marT="43657" marB="436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5057257"/>
                  </a:ext>
                </a:extLst>
              </a:tr>
              <a:tr h="611201">
                <a:tc>
                  <a:txBody>
                    <a:bodyPr/>
                    <a:lstStyle/>
                    <a:p>
                      <a:r>
                        <a:rPr lang="en-US" sz="1700" b="1">
                          <a:effectLst/>
                        </a:rPr>
                        <a:t>12:00 PM – 12:50 PM PDT</a:t>
                      </a:r>
                      <a:endParaRPr lang="en-US" sz="1700">
                        <a:effectLst/>
                      </a:endParaRPr>
                    </a:p>
                  </a:txBody>
                  <a:tcPr marL="87314" marR="87314" marT="43657" marB="436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rgbClr val="0000FF"/>
                          </a:solidFill>
                          <a:effectLst/>
                        </a:rPr>
                        <a:t>Exciting z/OS 2.5 Updates</a:t>
                      </a:r>
                      <a:br>
                        <a:rPr lang="en-US" sz="1700" b="1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en-US" sz="1700" i="1" dirty="0">
                          <a:effectLst/>
                        </a:rPr>
                        <a:t>Steve Warren, IBM Z Systems Technology Architect</a:t>
                      </a:r>
                      <a:endParaRPr lang="en-US" sz="1700" dirty="0">
                        <a:effectLst/>
                      </a:endParaRPr>
                    </a:p>
                  </a:txBody>
                  <a:tcPr marL="87314" marR="87314" marT="43657" marB="436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9413779"/>
                  </a:ext>
                </a:extLst>
              </a:tr>
              <a:tr h="349258">
                <a:tc>
                  <a:txBody>
                    <a:bodyPr/>
                    <a:lstStyle/>
                    <a:p>
                      <a:r>
                        <a:rPr lang="en-US" sz="1700" b="1">
                          <a:effectLst/>
                        </a:rPr>
                        <a:t>12:50 PM – 1:00 PM PDT</a:t>
                      </a:r>
                      <a:endParaRPr lang="en-US" sz="1700">
                        <a:effectLst/>
                      </a:endParaRPr>
                    </a:p>
                  </a:txBody>
                  <a:tcPr marL="87314" marR="87314" marT="43657" marB="436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effectLst/>
                        </a:rPr>
                        <a:t>Wrap Up &amp; Closing Remarks</a:t>
                      </a:r>
                      <a:endParaRPr lang="en-US" sz="1700" dirty="0">
                        <a:effectLst/>
                      </a:endParaRPr>
                    </a:p>
                  </a:txBody>
                  <a:tcPr marL="87314" marR="87314" marT="43657" marB="436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5314395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ADF41993-B041-7546-AEE3-A61791E83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2210" y="312311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49341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77DEA3-8BFA-3941-B6FF-CA497CDDE840}"/>
              </a:ext>
            </a:extLst>
          </p:cNvPr>
          <p:cNvSpPr/>
          <p:nvPr/>
        </p:nvSpPr>
        <p:spPr>
          <a:xfrm>
            <a:off x="0" y="6055962"/>
            <a:ext cx="12192000" cy="8020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BM Plex Sans" panose="020B050305020300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BFA236-E1AD-7E47-B2C7-1A9EB25C2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73" y="6272802"/>
            <a:ext cx="911398" cy="3683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2D965A3-1442-B34A-8886-5D3C085449CD}"/>
              </a:ext>
            </a:extLst>
          </p:cNvPr>
          <p:cNvSpPr txBox="1">
            <a:spLocks/>
          </p:cNvSpPr>
          <p:nvPr/>
        </p:nvSpPr>
        <p:spPr>
          <a:xfrm>
            <a:off x="598714" y="626212"/>
            <a:ext cx="9228331" cy="7290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latin typeface="IBM Plex Sans" panose="020B0503050203000203" pitchFamily="34" charset="0"/>
              </a:rPr>
              <a:t>Break Time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38F71F-36A5-6B4C-8997-86B063349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00" y="2128157"/>
            <a:ext cx="4025900" cy="4953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7C08B5-3319-C44F-8938-E07F162B4A9A}"/>
              </a:ext>
            </a:extLst>
          </p:cNvPr>
          <p:cNvSpPr txBox="1"/>
          <p:nvPr/>
        </p:nvSpPr>
        <p:spPr>
          <a:xfrm>
            <a:off x="8604738" y="6272802"/>
            <a:ext cx="2901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IBM Plex Sans" panose="020B0503050203000203" pitchFamily="34" charset="0"/>
              </a:rPr>
              <a:t>© 2018  IBM Corporation</a:t>
            </a:r>
          </a:p>
        </p:txBody>
      </p:sp>
      <p:sp>
        <p:nvSpPr>
          <p:cNvPr id="11" name="Rectangle 24">
            <a:extLst>
              <a:ext uri="{FF2B5EF4-FFF2-40B4-BE49-F238E27FC236}">
                <a16:creationId xmlns:a16="http://schemas.microsoft.com/office/drawing/2014/main" id="{DC4EEC3E-03C5-F245-8C2A-8CBE31DCF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713" y="1415018"/>
            <a:ext cx="7913915" cy="18261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1618" tIns="50828" rIns="101618" bIns="50828" anchor="t">
            <a:spAutoFit/>
          </a:bodyPr>
          <a:lstStyle>
            <a:lvl1pPr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8600"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7575"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4775"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31975"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9175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6375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03575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60775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ctr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en-US" sz="3200" b="1" dirty="0">
                <a:latin typeface="IBM Plex Sans" panose="020B0503050203000203" pitchFamily="34" charset="0"/>
              </a:rPr>
              <a:t>We will resume at </a:t>
            </a:r>
            <a:r>
              <a:rPr lang="en-US" altLang="en-US" sz="3200" b="1" dirty="0">
                <a:solidFill>
                  <a:srgbClr val="0043DE"/>
                </a:solidFill>
                <a:latin typeface="IBM Plex Sans" panose="020B0503050203000203" pitchFamily="34" charset="0"/>
              </a:rPr>
              <a:t>11:00 AM PST</a:t>
            </a:r>
          </a:p>
          <a:p>
            <a:pPr eaLnBrk="1" fontAlgn="ctr" hangingPunct="1">
              <a:spcBef>
                <a:spcPts val="0"/>
              </a:spcBef>
              <a:defRPr/>
            </a:pPr>
            <a:r>
              <a:rPr lang="en-US" altLang="en-US" sz="3200" b="1" dirty="0">
                <a:latin typeface="IBM Plex Sans" panose="020B0503050203000203" pitchFamily="34" charset="0"/>
              </a:rPr>
              <a:t>With </a:t>
            </a:r>
            <a:r>
              <a:rPr lang="en-US" altLang="en-US" sz="3200" b="1" dirty="0">
                <a:solidFill>
                  <a:srgbClr val="0043DE"/>
                </a:solidFill>
                <a:latin typeface="IBM Plex Sans" panose="020B0503050203000203" pitchFamily="34" charset="0"/>
              </a:rPr>
              <a:t>Kiri Nicholson </a:t>
            </a:r>
            <a:r>
              <a:rPr lang="en-US" altLang="en-US" sz="3200" b="1" dirty="0">
                <a:latin typeface="IBM Plex Sans" panose="020B0503050203000203" pitchFamily="34" charset="0"/>
              </a:rPr>
              <a:t>and</a:t>
            </a:r>
            <a:r>
              <a:rPr lang="en-US" sz="3200" b="1" dirty="0">
                <a:solidFill>
                  <a:srgbClr val="0043DE"/>
                </a:solidFill>
                <a:latin typeface="IBM Plex Sans" panose="020B0503050203000203" pitchFamily="34" charset="0"/>
              </a:rPr>
              <a:t> IBM </a:t>
            </a:r>
            <a:r>
              <a:rPr lang="en-US" sz="3200" b="1" dirty="0" err="1">
                <a:solidFill>
                  <a:srgbClr val="0043DE"/>
                </a:solidFill>
                <a:latin typeface="IBM Plex Sans" panose="020B0503050203000203" pitchFamily="34" charset="0"/>
              </a:rPr>
              <a:t>Telum</a:t>
            </a:r>
            <a:r>
              <a:rPr lang="en-US" sz="3200" b="1" dirty="0">
                <a:solidFill>
                  <a:srgbClr val="0043DE"/>
                </a:solidFill>
                <a:latin typeface="IBM Plex Sans" panose="020B0503050203000203" pitchFamily="34" charset="0"/>
              </a:rPr>
              <a:t> Microprocessor</a:t>
            </a:r>
            <a:endParaRPr lang="en-US" altLang="en-US" sz="3200" b="1" dirty="0">
              <a:solidFill>
                <a:srgbClr val="0043DE"/>
              </a:solidFill>
              <a:latin typeface="IBM Plex Sans" panose="020B050305020300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048C12-2048-E148-8E51-5BFDDE9583FF}"/>
              </a:ext>
            </a:extLst>
          </p:cNvPr>
          <p:cNvSpPr txBox="1"/>
          <p:nvPr/>
        </p:nvSpPr>
        <p:spPr>
          <a:xfrm>
            <a:off x="596641" y="4190821"/>
            <a:ext cx="535831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latin typeface="IBM Plex Sans" panose="020B0503050203000203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Please fill out our survey:</a:t>
            </a:r>
          </a:p>
          <a:p>
            <a:r>
              <a:rPr lang="en-US" sz="2400" dirty="0">
                <a:latin typeface="IBM Plex Sans"/>
                <a:hlinkClick r:id="rId5"/>
              </a:rPr>
              <a:t>ibm.biz/4q21-westz</a:t>
            </a:r>
            <a:endParaRPr lang="en-US" sz="2400" dirty="0">
              <a:latin typeface="IBM Plex Sans"/>
            </a:endParaRPr>
          </a:p>
          <a:p>
            <a:r>
              <a:rPr lang="en-US" sz="2400" i="1" dirty="0">
                <a:latin typeface="IBM Plex Sans"/>
              </a:rPr>
              <a:t>and</a:t>
            </a:r>
            <a:r>
              <a:rPr lang="en-US" sz="2400" dirty="0">
                <a:latin typeface="IBM Plex Sans"/>
              </a:rPr>
              <a:t> link in chat!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967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77DEA3-8BFA-3941-B6FF-CA497CDDE840}"/>
              </a:ext>
            </a:extLst>
          </p:cNvPr>
          <p:cNvSpPr/>
          <p:nvPr/>
        </p:nvSpPr>
        <p:spPr>
          <a:xfrm>
            <a:off x="0" y="6055962"/>
            <a:ext cx="12192000" cy="8020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BM Plex Sans" panose="020B050305020300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BFA236-E1AD-7E47-B2C7-1A9EB25C2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73" y="6272802"/>
            <a:ext cx="911398" cy="3683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2D965A3-1442-B34A-8886-5D3C085449CD}"/>
              </a:ext>
            </a:extLst>
          </p:cNvPr>
          <p:cNvSpPr txBox="1">
            <a:spLocks/>
          </p:cNvSpPr>
          <p:nvPr/>
        </p:nvSpPr>
        <p:spPr>
          <a:xfrm>
            <a:off x="598714" y="626212"/>
            <a:ext cx="9228331" cy="7290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latin typeface="IBM Plex Sans" panose="020B0503050203000203" pitchFamily="34" charset="0"/>
              </a:rPr>
              <a:t>Break Time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38F71F-36A5-6B4C-8997-86B063349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00" y="2128157"/>
            <a:ext cx="4025900" cy="4953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7C08B5-3319-C44F-8938-E07F162B4A9A}"/>
              </a:ext>
            </a:extLst>
          </p:cNvPr>
          <p:cNvSpPr txBox="1"/>
          <p:nvPr/>
        </p:nvSpPr>
        <p:spPr>
          <a:xfrm>
            <a:off x="8698524" y="6272802"/>
            <a:ext cx="2808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IBM Plex Sans" panose="020B0503050203000203" pitchFamily="34" charset="0"/>
              </a:rPr>
              <a:t>© 2018  IBM Corporation</a:t>
            </a:r>
          </a:p>
        </p:txBody>
      </p:sp>
      <p:sp>
        <p:nvSpPr>
          <p:cNvPr id="11" name="Rectangle 24">
            <a:extLst>
              <a:ext uri="{FF2B5EF4-FFF2-40B4-BE49-F238E27FC236}">
                <a16:creationId xmlns:a16="http://schemas.microsoft.com/office/drawing/2014/main" id="{DC4EEC3E-03C5-F245-8C2A-8CBE31DCF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713" y="1415018"/>
            <a:ext cx="7913915" cy="18261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1618" tIns="50828" rIns="101618" bIns="50828" anchor="t">
            <a:spAutoFit/>
          </a:bodyPr>
          <a:lstStyle>
            <a:lvl1pPr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8600"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7575"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4775"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31975"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9175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6375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03575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60775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ctr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en-US" sz="3200" b="1" dirty="0">
                <a:latin typeface="IBM Plex Sans" panose="020B0503050203000203" pitchFamily="34" charset="0"/>
              </a:rPr>
              <a:t>We will resume at </a:t>
            </a:r>
            <a:r>
              <a:rPr lang="en-US" altLang="en-US" sz="3200" b="1" dirty="0">
                <a:solidFill>
                  <a:srgbClr val="0043DE"/>
                </a:solidFill>
                <a:latin typeface="IBM Plex Sans" panose="020B0503050203000203" pitchFamily="34" charset="0"/>
              </a:rPr>
              <a:t>11:40 PST</a:t>
            </a:r>
          </a:p>
          <a:p>
            <a:pPr eaLnBrk="1" fontAlgn="ctr" hangingPunct="1">
              <a:spcBef>
                <a:spcPts val="0"/>
              </a:spcBef>
              <a:defRPr/>
            </a:pPr>
            <a:r>
              <a:rPr lang="en-US" altLang="en-US" sz="3200" b="1" dirty="0">
                <a:latin typeface="IBM Plex Sans" panose="020B0503050203000203" pitchFamily="34" charset="0"/>
              </a:rPr>
              <a:t>with </a:t>
            </a:r>
            <a:r>
              <a:rPr lang="en-US" altLang="en-US" sz="3200" b="1" dirty="0">
                <a:solidFill>
                  <a:srgbClr val="0043DE"/>
                </a:solidFill>
                <a:latin typeface="IBM Plex Sans" panose="020B0503050203000203" pitchFamily="34" charset="0"/>
              </a:rPr>
              <a:t>Steve Warren </a:t>
            </a:r>
            <a:r>
              <a:rPr lang="en-US" altLang="en-US" sz="3200" b="1" dirty="0">
                <a:latin typeface="IBM Plex Sans" panose="020B0503050203000203" pitchFamily="34" charset="0"/>
              </a:rPr>
              <a:t>and </a:t>
            </a:r>
            <a:r>
              <a:rPr lang="en-US" altLang="en-US" sz="3200" b="1" dirty="0">
                <a:solidFill>
                  <a:srgbClr val="0043DE"/>
                </a:solidFill>
                <a:latin typeface="IBM Plex Sans" panose="020B0503050203000203" pitchFamily="34" charset="0"/>
              </a:rPr>
              <a:t>Exciting z/OS 2.5 Updates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62A947-EBBF-FE4C-8D3E-E72E42148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73" y="6272802"/>
            <a:ext cx="911398" cy="3683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D886D01-10F6-9949-A3B9-1D4A8DDD2BC4}"/>
              </a:ext>
            </a:extLst>
          </p:cNvPr>
          <p:cNvSpPr txBox="1"/>
          <p:nvPr/>
        </p:nvSpPr>
        <p:spPr>
          <a:xfrm>
            <a:off x="596641" y="4190821"/>
            <a:ext cx="535831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latin typeface="IBM Plex Sans" panose="020B0503050203000203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Please fill out our survey:</a:t>
            </a:r>
          </a:p>
          <a:p>
            <a:r>
              <a:rPr lang="en-US" sz="2400" dirty="0">
                <a:latin typeface="IBM Plex Sans"/>
                <a:hlinkClick r:id="rId5"/>
              </a:rPr>
              <a:t>ibm.biz/4q21-westz</a:t>
            </a:r>
            <a:endParaRPr lang="en-US" sz="2400" dirty="0">
              <a:latin typeface="IBM Plex Sans"/>
            </a:endParaRPr>
          </a:p>
          <a:p>
            <a:r>
              <a:rPr lang="en-US" sz="2400" i="1" dirty="0">
                <a:latin typeface="IBM Plex Sans"/>
              </a:rPr>
              <a:t>and</a:t>
            </a:r>
            <a:r>
              <a:rPr lang="en-US" sz="2400" dirty="0">
                <a:latin typeface="IBM Plex Sans"/>
              </a:rPr>
              <a:t> link in chat!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8623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3059</TotalTime>
  <Words>548</Words>
  <Application>Microsoft Macintosh PowerPoint</Application>
  <PresentationFormat>Widescreen</PresentationFormat>
  <Paragraphs>96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IBM Plex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Thuy-Mi Le</cp:lastModifiedBy>
  <cp:revision>157</cp:revision>
  <dcterms:created xsi:type="dcterms:W3CDTF">2018-02-06T19:42:01Z</dcterms:created>
  <dcterms:modified xsi:type="dcterms:W3CDTF">2021-12-02T19:33:37Z</dcterms:modified>
</cp:coreProperties>
</file>